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3" r:id="rId2"/>
    <p:sldId id="284" r:id="rId3"/>
    <p:sldId id="285" r:id="rId4"/>
    <p:sldId id="287" r:id="rId5"/>
    <p:sldId id="280" r:id="rId6"/>
    <p:sldId id="282" r:id="rId7"/>
    <p:sldId id="288" r:id="rId8"/>
    <p:sldId id="289" r:id="rId9"/>
    <p:sldId id="291" r:id="rId10"/>
    <p:sldId id="293" r:id="rId11"/>
    <p:sldId id="292" r:id="rId12"/>
    <p:sldId id="303" r:id="rId13"/>
    <p:sldId id="304" r:id="rId14"/>
    <p:sldId id="301" r:id="rId15"/>
    <p:sldId id="302" r:id="rId16"/>
    <p:sldId id="298" r:id="rId17"/>
    <p:sldId id="299" r:id="rId18"/>
    <p:sldId id="300" r:id="rId19"/>
    <p:sldId id="295" r:id="rId20"/>
    <p:sldId id="294" r:id="rId21"/>
  </p:sldIdLst>
  <p:sldSz cx="9144000" cy="6858000" type="screen4x3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291" autoAdjust="0"/>
  </p:normalViewPr>
  <p:slideViewPr>
    <p:cSldViewPr snapToGrid="0"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3588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8F67D-73F5-4DF6-B07B-8F45AA8CCEEB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0" y="857250"/>
            <a:ext cx="30876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569" y="3300412"/>
            <a:ext cx="795655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72587-8440-4005-9055-8D5A9EA07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08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1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24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38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7293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862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3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22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06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56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61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761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C9587-4A04-4CCB-B394-05B6C81F4D3E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890DF-1F2E-454E-8207-9E0DC782E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210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2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2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A862233-D4D8-4B41-9FAE-EAC124DD80F8}"/>
              </a:ext>
            </a:extLst>
          </p:cNvPr>
          <p:cNvSpPr txBox="1"/>
          <p:nvPr/>
        </p:nvSpPr>
        <p:spPr>
          <a:xfrm>
            <a:off x="154011" y="1768987"/>
            <a:ext cx="87758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Квест-игра для детей старшего возраста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поиски сокровищ Шамана  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мыса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Шаманки!»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C56B327-3FE9-48C2-ABB5-5D3F16FBD484}"/>
              </a:ext>
            </a:extLst>
          </p:cNvPr>
          <p:cNvSpPr/>
          <p:nvPr/>
        </p:nvSpPr>
        <p:spPr>
          <a:xfrm>
            <a:off x="344555" y="5709178"/>
            <a:ext cx="8348869" cy="42407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sz="2400" dirty="0" err="1" smtClean="0">
                <a:ln w="0">
                  <a:solidFill>
                    <a:srgbClr val="00B0F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Составил:Е.В.Воробьева</a:t>
            </a:r>
            <a:endParaRPr lang="ru-RU" sz="2400" dirty="0">
              <a:ln w="0">
                <a:solidFill>
                  <a:srgbClr val="00B0F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3513" y="115330"/>
            <a:ext cx="513480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Частное дошкольное образовательное учреждение</a:t>
            </a:r>
            <a:endParaRPr lang="ru-RU" sz="1600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«Детский сад №213 открытого акционерного общества</a:t>
            </a:r>
            <a:endParaRPr lang="ru-RU" sz="1600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«Российские железные дороги»</a:t>
            </a:r>
            <a:endParaRPr lang="ru-RU" sz="1600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г. </a:t>
            </a:r>
            <a:r>
              <a:rPr lang="ru-RU" sz="1600" b="1" dirty="0" err="1" smtClean="0">
                <a:solidFill>
                  <a:srgbClr val="0070C0"/>
                </a:solidFill>
              </a:rPr>
              <a:t>Слюдянка</a:t>
            </a:r>
            <a:endParaRPr lang="ru-RU" sz="16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154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6BC88B-0928-430E-A212-8CAA5A787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5977" y="914114"/>
            <a:ext cx="3908738" cy="2541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–за гор к Байкалу вышел зверь,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Огромный допотопный ящер,                                                                                                                                 Такой, каких уж нет теперь;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 вышел из дремучей чащи.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Туда, где круто встали скалы,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Тот ящер переплыть хотел,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Но, скован холодом Байкала,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Навек застыл, закаменел.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1233" y="348697"/>
            <a:ext cx="2253803" cy="369332"/>
          </a:xfrm>
          <a:prstGeom prst="rect">
            <a:avLst/>
          </a:prstGeom>
          <a:noFill/>
        </p:spPr>
        <p:txBody>
          <a:bodyPr wrap="none" rtlCol="0">
            <a:prstTxWarp prst="textTriangleInverted">
              <a:avLst/>
            </a:prstTxWarp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Шаманка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5977" y="3651985"/>
            <a:ext cx="4572000" cy="26443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400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ящериной</a:t>
            </a: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древней шкуре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Растут березы на ветру.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Их в непогоду хлещет буря,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Ласкает солнце поутру,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Там, на отвесный выйдя камень,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Шаман по коже бубна бил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Сухими, черными руками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воплем духов изводил.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01345" y="957347"/>
            <a:ext cx="4572000" cy="26545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тех пор зовется зверь Шаманкой,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давно ушел шаман.                                                                       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 пригорки,  на полянки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Сюда идет из разных стран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Другой народ, с другою песней                                    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новый дух с собой несет,-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Веселый, молодой, чудесный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Счастливой юности народ.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29580" y="3695218"/>
            <a:ext cx="6342845" cy="6245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солнце кожа </a:t>
            </a:r>
            <a:r>
              <a:rPr lang="ru-RU" sz="1400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бронзовеет</a:t>
            </a:r>
            <a:endParaRPr lang="ru-RU" sz="1400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Атлетов юных и мадонн.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них прохлада с моря веет,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Песок на пляже раскален.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в море выдались оскалом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встали камни в тесный ряд,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выветренных серых скалах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Щелкает фотоаппарат.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6315" y="1025121"/>
            <a:ext cx="4572000" cy="25190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Ему позируют ребята,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никому и невдомек,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под ногами их когда-то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Забредший в воду ящер лег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46060" y="2360372"/>
            <a:ext cx="1654748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Р. </a:t>
            </a:r>
            <a:r>
              <a:rPr lang="ru-RU" sz="1400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Яковец</a:t>
            </a:r>
            <a:r>
              <a:rPr lang="ru-RU" sz="1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2172" y="2673010"/>
            <a:ext cx="1208622" cy="1637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0736" y="3216545"/>
            <a:ext cx="967771" cy="832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7069" y="4598298"/>
            <a:ext cx="1324074" cy="993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1688" y="4680579"/>
            <a:ext cx="1189167" cy="1485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8054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8564" y="551330"/>
            <a:ext cx="3348318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Письмо Шамана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IMG-62f5a5437a87909018379f52d6cd0c45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5792" y="538650"/>
            <a:ext cx="2570310" cy="2570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E:\квест игра  старш.гр\IMG-b7f12c9098c280e8d0844e7c52ff913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9849" y="2368989"/>
            <a:ext cx="2882280" cy="2882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9413" y="161365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 Задание 1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«Узнай первоцветы Шаманки»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E:\квест игра  старш.гр\IMG-f4614ae68f82f3f3870fb9d5a52d00e4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3329" y="3536579"/>
            <a:ext cx="2257186" cy="2257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E:\квест игра  старш.гр\IMG-e7408789360d7a6d9a6c1d77e4f051d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5929" y="1201015"/>
            <a:ext cx="2937065" cy="2202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E:\квест игра  старш.гр\IMG-df1418533b05f32dcc9b8b9c59b94b85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0846" y="3953435"/>
            <a:ext cx="2396651" cy="23966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4" name="Picture 6" descr="E:\квест игра  старш.гр\IMG-04f647acc571f32e46e540cc9e1f6bbf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2592" y="1191024"/>
            <a:ext cx="2904565" cy="1936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753" y="309689"/>
            <a:ext cx="4236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Задание 2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«Собери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пазлы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- эндемики Байкала»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5" name="Picture 3" descr="E:\квест игра  старш.гр\IMG-8b599654aa6f08e341d7b76fd3c8a68e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8609" y="552156"/>
            <a:ext cx="2407461" cy="3209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E:\квест игра  старш.гр\IMG-52e17d0e36dcf41f9f0b727e332c29d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04" y="1695863"/>
            <a:ext cx="3137394" cy="3137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7" name="Picture 5" descr="E:\квест игра  старш.гр\IMG-65c55bd8ad9ea9b8e735a006a0741fc2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1789" y="4202397"/>
            <a:ext cx="1761565" cy="1761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5341" y="4410635"/>
            <a:ext cx="3065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Задание 3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«Меткий стрелок»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 descr="E:\квест игра  старш.гр\IMG-80d1ae305a28b328b2ff95cc332a5604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332" y="493316"/>
            <a:ext cx="2646765" cy="2364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E:\квест игра  старш.гр\IMG-97c8f603adc54ceab6064e5d1ad7bf5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3296" y="1119243"/>
            <a:ext cx="3453973" cy="2048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E:\квест игра  старш.гр\IMG-a8924473d4ba0871bfe9e3b6cae2098f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6924" y="3677238"/>
            <a:ext cx="3105887" cy="20687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69782" y="197630"/>
            <a:ext cx="3621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Задание 4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«Соберем и рассортируем мусор»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3" name="Picture 3" descr="E:\квест игра  старш.гр\IMG-18307fdbd61640d45ac63c41bd0bfff7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3638" y="489213"/>
            <a:ext cx="3435927" cy="1932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E:\квест игра  старш.гр\IMG-2018d1754c497ea1f124d415738a2fe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1030" y="2958540"/>
            <a:ext cx="2131621" cy="2290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E:\квест игра  старш.гр\IMG-81e1e6454d825b4c9258a7df4dfb904e-V.jpg"/>
          <p:cNvPicPr>
            <a:picLocks noChangeAspect="1" noChangeArrowheads="1"/>
          </p:cNvPicPr>
          <p:nvPr/>
        </p:nvPicPr>
        <p:blipFill>
          <a:blip r:embed="rId5" cstate="print"/>
          <a:srcRect b="27463"/>
          <a:stretch>
            <a:fillRect/>
          </a:stretch>
        </p:blipFill>
        <p:spPr bwMode="auto">
          <a:xfrm>
            <a:off x="4251736" y="2650574"/>
            <a:ext cx="1914044" cy="2796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E:\квест игра  старш.гр\IMG-0f3a05c448c14f5c75d8787a36cb8fef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6976" y="1712226"/>
            <a:ext cx="2076003" cy="2076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161365"/>
            <a:ext cx="2097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Задание 5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«Найди рачков»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146" name="Picture 2" descr="E:\квест игра  старш.гр\IMG-2b00e913660cd8c8554c09899e7ebae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780" y="1104067"/>
            <a:ext cx="2816198" cy="1877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E:\квест игра  старш.гр\IMG-55ebe2afbd094afc5ab848906b6fd146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407" y="3469341"/>
            <a:ext cx="3182345" cy="21215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E:\квест игра  старш.гр\IMG-2895d8eda88e6675ebcd934c193f22f1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5131" y="572463"/>
            <a:ext cx="2629090" cy="175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E:\квест игра  старш.гр\IMG-b1d4d317545f581fa9cf15a6a0dbf773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7774" y="3345503"/>
            <a:ext cx="3230752" cy="2153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E:\квест игра  старш.гр\IMG-c7cd862d2f5e32475c176a12c83358be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077" y="4059860"/>
            <a:ext cx="1574843" cy="2183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3" cy="6858000"/>
          </a:xfrm>
          <a:prstGeom prst="rect">
            <a:avLst/>
          </a:prstGeom>
        </p:spPr>
      </p:pic>
      <p:pic>
        <p:nvPicPr>
          <p:cNvPr id="7170" name="Picture 2" descr="E:\квест игра  старш.гр\IMG-3debdc9dab3a0002b0c1598e2b454d8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252" y="1736977"/>
            <a:ext cx="4981944" cy="3468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205318" y="242047"/>
            <a:ext cx="5102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Викторина для родителей о Байкале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3" cy="6858000"/>
          </a:xfrm>
          <a:prstGeom prst="rect">
            <a:avLst/>
          </a:prstGeom>
        </p:spPr>
      </p:pic>
      <p:pic>
        <p:nvPicPr>
          <p:cNvPr id="1026" name="Picture 2" descr="E:\квест игра  старш.гр\IMG-337f486f0fb99e99e236baa418eb025a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486" y="3375210"/>
            <a:ext cx="3028085" cy="2018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квест игра  старш.гр\IMG-8165acc4969206aaf57fb8318e0641d1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6404" y="583987"/>
            <a:ext cx="1960325" cy="345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878900" y="2986782"/>
            <a:ext cx="3406510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Сундук с сокровищами. УРА!!!</a:t>
            </a:r>
            <a:endParaRPr lang="ru-RU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9" name="Picture 5" descr="E:\квест игра  старш.гр\IMG-b0717fbc814092a15424c54027157040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8195" y="715534"/>
            <a:ext cx="2584571" cy="1938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E:\квест игра  старш.гр\IMG-e725952523a562027dc280bbdb40a484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8351" y="4199411"/>
            <a:ext cx="1860690" cy="1240461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pic>
        <p:nvPicPr>
          <p:cNvPr id="2050" name="Picture 2" descr="E:\квест игра  старш.гр\IMG-eabf594a709a5a46cf6f114c6152c7c2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573" y="365795"/>
            <a:ext cx="3273781" cy="2182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E:\квест игра  старш.гр\IMG-c1b7aa790e0fe2850b26dccb4bc2cb6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3154" y="737667"/>
            <a:ext cx="2792762" cy="1861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E:\квест игра  старш.гр\IMG-a9c42bf5fe43769736c2a39df9454145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7747" y="3346025"/>
            <a:ext cx="2580334" cy="1720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E:\квест игра  старш.гр\IMG-41198b179919fcb5069df90ef2dc56b3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3368" y="2743748"/>
            <a:ext cx="1781695" cy="13352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E:\квест игра  старш.гр\IMG-b2f00fce36826a12b69f96600229ba49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8049" y="4271684"/>
            <a:ext cx="2723162" cy="1815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75149" y="416859"/>
            <a:ext cx="360381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Отдых после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квест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игры.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447D6DE-3C69-4865-99EE-30B821FC6865}"/>
              </a:ext>
            </a:extLst>
          </p:cNvPr>
          <p:cNvSpPr/>
          <p:nvPr/>
        </p:nvSpPr>
        <p:spPr>
          <a:xfrm>
            <a:off x="652206" y="609600"/>
            <a:ext cx="781878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n>
                  <a:solidFill>
                    <a:srgbClr val="00206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2000" b="1" dirty="0">
                <a:ln>
                  <a:solidFill>
                    <a:srgbClr val="00206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Расширить знания детей и родителей о культурно-исторических событиях нашего г. Слюдянка</a:t>
            </a:r>
          </a:p>
          <a:p>
            <a:pPr>
              <a:spcAft>
                <a:spcPts val="0"/>
              </a:spcAft>
            </a:pPr>
            <a:r>
              <a:rPr lang="ru-RU" sz="3200" b="1" dirty="0">
                <a:ln>
                  <a:solidFill>
                    <a:srgbClr val="00206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32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с историей м. Шаманка через легенды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закрепить знания детей о правилах поведения на железной дороге и </a:t>
            </a:r>
            <a:r>
              <a:rPr lang="ru-RU" sz="2400" b="1" dirty="0" err="1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жд</a:t>
            </a: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транспорте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разнообразить формы творческой и игровой деятельности детей;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развивать логическое мышление, внимание, память;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развитие таких физических качеств как ловкость, быстрота, меткость;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формировать дружеские отношение и сплачивать взрослых и детей через совместную игровую деятельность.</a:t>
            </a:r>
            <a:endParaRPr lang="ru-RU" sz="2400" b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430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pic>
        <p:nvPicPr>
          <p:cNvPr id="1026" name="Picture 2" descr="D:\квест игра  старш.гр\IMG-3ff0c3b4703ed495cee34ee5e9f025d3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907" y="1227549"/>
            <a:ext cx="2944523" cy="196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квест игра  старш.гр\IMG-6aa22514d7a4da1bc764039f9a36e5d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0874" y="394574"/>
            <a:ext cx="3510898" cy="234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квест игра  старш.гр\IMG-8af98bd44fc2a8c5bb0ca137faefba4e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861" y="3702012"/>
            <a:ext cx="3291494" cy="2194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D:\квест игра  старш.гр\IMG-807c3a8f1aaa9e1719116ce4b51a026b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8787" y="3198962"/>
            <a:ext cx="2209062" cy="2209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397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09C324B-68B6-46FB-8189-F605D8D26D18}"/>
              </a:ext>
            </a:extLst>
          </p:cNvPr>
          <p:cNvSpPr/>
          <p:nvPr/>
        </p:nvSpPr>
        <p:spPr>
          <a:xfrm>
            <a:off x="702365" y="1179442"/>
            <a:ext cx="808382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Оборудование: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Карта Нить маршрута «Фонтан-Шаманка»</a:t>
            </a:r>
            <a:endParaRPr lang="ru-RU" sz="2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Карта «Найди клад»;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от Шамана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Фото первоцветов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Пазлы</a:t>
            </a: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Эндэмики</a:t>
            </a:r>
            <a:r>
              <a:rPr lang="ru-RU" sz="2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Байкала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Фишки рачки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Аудиозапись «Море волнуется…»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Игра «Меткий стрелок»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Игра «Рассортируй мусор»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«Сокровище» (сундук с шоколадными монетами)</a:t>
            </a:r>
          </a:p>
        </p:txBody>
      </p:sp>
    </p:spTree>
    <p:extLst>
      <p:ext uri="{BB962C8B-B14F-4D97-AF65-F5344CB8AC3E}">
        <p14:creationId xmlns:p14="http://schemas.microsoft.com/office/powerpoint/2010/main" xmlns="" val="3381402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pic>
        <p:nvPicPr>
          <p:cNvPr id="3" name="Picture 2" descr="https://kartinkinaden.ru/uploads/posts/2021-01/1611195689_56-p-fon-svitok-iz-staroi-bumagi-59.png">
            <a:extLst>
              <a:ext uri="{FF2B5EF4-FFF2-40B4-BE49-F238E27FC236}">
                <a16:creationId xmlns:a16="http://schemas.microsoft.com/office/drawing/2014/main" xmlns="" id="{119A1D88-AC45-4E27-98D7-0DC935D1A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8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2BACDA5-2DC2-4A03-9BCE-0CAE1778E54F}"/>
              </a:ext>
            </a:extLst>
          </p:cNvPr>
          <p:cNvSpPr/>
          <p:nvPr/>
        </p:nvSpPr>
        <p:spPr>
          <a:xfrm>
            <a:off x="1577009" y="1259175"/>
            <a:ext cx="605624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от Шамана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Здравствуйте, мои дорогие маленькие друзья! Я, Шаман - который живет на мысе Шаманка в волшебном лесу. Я приготовил  вам подарок – сундук с сокровищами на моем острове. Чтобы его получить вам придется немного потрудиться, ведь я приготовил для вас опасные и интересные задания, с которыми вы непременно справитесь. Для начала вам нужно найти карту, которая спрятана на …. Моя вам подсказка: Ищите карту там, где покупают билеты на электричку. Думайте. Мой подарок ждет вас!!! Удачи!!!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Шаман мыса Шаманка.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402202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47B8152-6344-4F2C-9FFE-DBC0C9F42F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6780"/>
            <a:ext cx="9158926" cy="68766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A287AA-CC9C-4E2E-9ADC-56B98C907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258" y="2569494"/>
            <a:ext cx="1441496" cy="1921994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886570-6B33-4025-B57E-BAFB73008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0372" y="5443609"/>
            <a:ext cx="1547444" cy="1160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B2AB96-E249-4BFF-A6FC-89A614CC4B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8741" y="4924611"/>
            <a:ext cx="1843093" cy="1843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9AC4E49-A03F-4DD1-8DE5-C3220D3F309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86479" y="4957316"/>
            <a:ext cx="645564" cy="6455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7C580B8-F21F-4B76-AE33-C8724364C03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53574" y="4039970"/>
            <a:ext cx="1790263" cy="1342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301E82-D171-4D8B-A58F-BCAA1BA5A6B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53574" y="4058990"/>
            <a:ext cx="652329" cy="652329"/>
          </a:xfrm>
          <a:prstGeom prst="rect">
            <a:avLst/>
          </a:prstGeom>
        </p:spPr>
      </p:pic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xmlns="" id="{03CAF1A9-F9F3-4C0C-B866-C09172342AB8}"/>
              </a:ext>
            </a:extLst>
          </p:cNvPr>
          <p:cNvSpPr/>
          <p:nvPr/>
        </p:nvSpPr>
        <p:spPr>
          <a:xfrm rot="18563250">
            <a:off x="6891245" y="5681719"/>
            <a:ext cx="514842" cy="1752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s://img2.freepng.ru/20180720/yhx/kisspng-traffic-sign-symbol-computer-icons-road-signs-in-denmark-5b52978dc5c545.4097725815321394058101.jpg">
            <a:extLst>
              <a:ext uri="{FF2B5EF4-FFF2-40B4-BE49-F238E27FC236}">
                <a16:creationId xmlns:a16="http://schemas.microsoft.com/office/drawing/2014/main" xmlns="" id="{723A35A7-E0A4-4773-BA86-B7DB775C8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29167" y="5961915"/>
            <a:ext cx="672662" cy="448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FDD3078-EA83-4F08-B835-CC25401A359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38932" y="5443609"/>
            <a:ext cx="576426" cy="5664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BD8F4AF-17D0-4503-9DD0-08BDEAD42F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9167" y="2076792"/>
            <a:ext cx="1790264" cy="1342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3A8B2AC-BAA3-40C5-81CA-E86A0CBEBCB9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129167" y="2063772"/>
            <a:ext cx="652329" cy="65232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77400C3-0AE6-4623-97BA-89B4D41C5864}"/>
              </a:ext>
            </a:extLst>
          </p:cNvPr>
          <p:cNvSpPr/>
          <p:nvPr/>
        </p:nvSpPr>
        <p:spPr>
          <a:xfrm>
            <a:off x="7530950" y="3096729"/>
            <a:ext cx="883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Виадук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2FDEBDE-7E2D-4BA2-8498-C4751BFE0EB3}"/>
              </a:ext>
            </a:extLst>
          </p:cNvPr>
          <p:cNvSpPr/>
          <p:nvPr/>
        </p:nvSpPr>
        <p:spPr>
          <a:xfrm>
            <a:off x="7404698" y="5013336"/>
            <a:ext cx="1135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Больница</a:t>
            </a:r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xmlns="" id="{639BBAB7-A628-4EBE-B2B4-7527B37D8F81}"/>
              </a:ext>
            </a:extLst>
          </p:cNvPr>
          <p:cNvSpPr/>
          <p:nvPr/>
        </p:nvSpPr>
        <p:spPr>
          <a:xfrm rot="16200000">
            <a:off x="7814684" y="3694627"/>
            <a:ext cx="324695" cy="116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D2E7858-8E23-4ACC-A071-01B00108AE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1952" y="253511"/>
            <a:ext cx="1816823" cy="13626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D8341BF0-5C04-43C2-B709-031B593CC940}"/>
              </a:ext>
            </a:extLst>
          </p:cNvPr>
          <p:cNvSpPr/>
          <p:nvPr/>
        </p:nvSpPr>
        <p:spPr>
          <a:xfrm rot="16200000">
            <a:off x="7727970" y="1793273"/>
            <a:ext cx="324695" cy="116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576B89AE-7C0F-4DE6-9EE6-2BCA2178FDCD}"/>
              </a:ext>
            </a:extLst>
          </p:cNvPr>
          <p:cNvSpPr/>
          <p:nvPr/>
        </p:nvSpPr>
        <p:spPr>
          <a:xfrm>
            <a:off x="7252245" y="1229673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ЖД вокзал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44E2D8DD-E34A-4257-85FC-20FCE230FD4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61952" y="188876"/>
            <a:ext cx="658425" cy="652329"/>
          </a:xfrm>
          <a:prstGeom prst="rect">
            <a:avLst/>
          </a:prstGeom>
        </p:spPr>
      </p:pic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xmlns="" id="{CD0A552C-73E2-4233-B3D6-BE3F5C9C9047}"/>
              </a:ext>
            </a:extLst>
          </p:cNvPr>
          <p:cNvSpPr/>
          <p:nvPr/>
        </p:nvSpPr>
        <p:spPr>
          <a:xfrm rot="10800000">
            <a:off x="6499175" y="934819"/>
            <a:ext cx="332659" cy="15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trainpix.org/photo/00/70/84/70845.jpg">
            <a:extLst>
              <a:ext uri="{FF2B5EF4-FFF2-40B4-BE49-F238E27FC236}">
                <a16:creationId xmlns:a16="http://schemas.microsoft.com/office/drawing/2014/main" xmlns="" id="{7EAC7BF1-0841-4022-9D51-1C7344602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8466" y="344574"/>
            <a:ext cx="2080591" cy="1387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xmlns="" id="{723F0037-B4F0-4B9B-9F87-AFAC436ACA75}"/>
              </a:ext>
            </a:extLst>
          </p:cNvPr>
          <p:cNvSpPr/>
          <p:nvPr/>
        </p:nvSpPr>
        <p:spPr>
          <a:xfrm rot="10800000">
            <a:off x="3761838" y="934818"/>
            <a:ext cx="332659" cy="15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E336AF0-E172-4DD7-B4F2-6F17DA99A121}"/>
              </a:ext>
            </a:extLst>
          </p:cNvPr>
          <p:cNvSpPr txBox="1"/>
          <p:nvPr/>
        </p:nvSpPr>
        <p:spPr>
          <a:xfrm>
            <a:off x="2238215" y="826224"/>
            <a:ext cx="1591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Ст.Слюдянка</a:t>
            </a:r>
            <a:r>
              <a:rPr lang="ru-RU" dirty="0"/>
              <a:t> 2</a:t>
            </a:r>
          </a:p>
        </p:txBody>
      </p:sp>
      <p:pic>
        <p:nvPicPr>
          <p:cNvPr id="27" name="Picture 4" descr="https://img2.freepng.ru/20180720/yhx/kisspng-traffic-sign-symbol-computer-icons-road-signs-in-denmark-5b52978dc5c545.4097725815321394058101.jpg">
            <a:extLst>
              <a:ext uri="{FF2B5EF4-FFF2-40B4-BE49-F238E27FC236}">
                <a16:creationId xmlns:a16="http://schemas.microsoft.com/office/drawing/2014/main" xmlns="" id="{EEC4D2D0-C931-43EE-B126-344E9C2D1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73883" y="1449012"/>
            <a:ext cx="672662" cy="448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xmlns="" id="{8DDA0CC2-C58E-4D5A-867D-C95F845CF43A}"/>
              </a:ext>
            </a:extLst>
          </p:cNvPr>
          <p:cNvSpPr/>
          <p:nvPr/>
        </p:nvSpPr>
        <p:spPr>
          <a:xfrm rot="8345369">
            <a:off x="1114634" y="1553085"/>
            <a:ext cx="1184606" cy="100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CBB4752-BF9E-470B-8582-A7A78CD2907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520" y="2157969"/>
            <a:ext cx="2031695" cy="15237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0FD069D-3FEC-40F1-BAE8-0D1F19D3DC0E}"/>
              </a:ext>
            </a:extLst>
          </p:cNvPr>
          <p:cNvSpPr txBox="1"/>
          <p:nvPr/>
        </p:nvSpPr>
        <p:spPr>
          <a:xfrm>
            <a:off x="480520" y="3244334"/>
            <a:ext cx="155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м.Шаманский</a:t>
            </a:r>
            <a:endParaRPr lang="ru-RU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DCF412B2-FB10-41A5-A017-94FF4F6CE68B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5351" y="1675466"/>
            <a:ext cx="554944" cy="559085"/>
          </a:xfrm>
          <a:prstGeom prst="rect">
            <a:avLst/>
          </a:prstGeom>
        </p:spPr>
      </p:pic>
      <p:sp>
        <p:nvSpPr>
          <p:cNvPr id="32" name="Облачко с текстом: овальное 31">
            <a:extLst>
              <a:ext uri="{FF2B5EF4-FFF2-40B4-BE49-F238E27FC236}">
                <a16:creationId xmlns:a16="http://schemas.microsoft.com/office/drawing/2014/main" xmlns="" id="{397134C2-E6BE-4385-B644-DE67A36B74E4}"/>
              </a:ext>
            </a:extLst>
          </p:cNvPr>
          <p:cNvSpPr/>
          <p:nvPr/>
        </p:nvSpPr>
        <p:spPr>
          <a:xfrm>
            <a:off x="2823465" y="2019475"/>
            <a:ext cx="1635543" cy="1354404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Сакральное место. Ничего нельзя уносить с </a:t>
            </a:r>
            <a:r>
              <a:rPr lang="ru-RU" sz="1200" b="1" dirty="0" err="1">
                <a:solidFill>
                  <a:srgbClr val="FF0000"/>
                </a:solidFill>
              </a:rPr>
              <a:t>м.Шаманский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33" name="Рисунок 32" descr="ce26b1fa-837a-4beb-a45f-76c4413bafbf.jpg">
            <a:extLst>
              <a:ext uri="{FF2B5EF4-FFF2-40B4-BE49-F238E27FC236}">
                <a16:creationId xmlns:a16="http://schemas.microsoft.com/office/drawing/2014/main" xmlns="" id="{54B5B488-9492-4BA1-8F07-7FCEA8921B2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727" r="13636" b="3030"/>
          <a:stretch>
            <a:fillRect/>
          </a:stretch>
        </p:blipFill>
        <p:spPr>
          <a:xfrm>
            <a:off x="385292" y="4380696"/>
            <a:ext cx="930049" cy="106291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D1D5D0E6-4712-443B-B15A-1595D9A8C42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20">
                    <a14:imgEffect>
                      <a14:artisticMarker trans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6091" y="4213263"/>
            <a:ext cx="1120454" cy="1040422"/>
          </a:xfrm>
          <a:prstGeom prst="rect">
            <a:avLst/>
          </a:prstGeom>
          <a:noFill/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36E77CDA-D4AE-4D38-9D7C-1CBE00FF0C5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 xmlns="">
                  <a14:imgLayer r:embed="rId22">
                    <a14:imgEffect>
                      <a14:artisticMarker/>
                    </a14:imgEffect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0027" y="5382668"/>
            <a:ext cx="1074108" cy="10741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EA1D3921-1182-41CE-81DA-2124A9E3599E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166615" y="3587100"/>
            <a:ext cx="670132" cy="5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521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avatars.mds.yandex.net/get-zen_doc/98165/pub_5c6570e39a88e300b003df4c_5c65d434545ec900ae68ef2c/scale_1200">
            <a:extLst>
              <a:ext uri="{FF2B5EF4-FFF2-40B4-BE49-F238E27FC236}">
                <a16:creationId xmlns:a16="http://schemas.microsoft.com/office/drawing/2014/main" xmlns="" id="{7FB973E0-E4D7-448B-8B41-DD20EC37E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1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4E402E-892A-4A90-8173-31185EEA78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1443" y="1427197"/>
            <a:ext cx="5241506" cy="3506116"/>
          </a:xfrm>
          <a:prstGeom prst="roundRect">
            <a:avLst>
              <a:gd name="adj" fmla="val 16667"/>
            </a:avLst>
          </a:prstGeom>
          <a:ln w="76200">
            <a:solidFill>
              <a:srgbClr val="7030A0"/>
            </a:solidFill>
            <a:prstDash val="sysDot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cdn1.vectorstock.com/i/1000x1000/67/85/no-swimming-sign-vector-1446785.jpg">
            <a:extLst>
              <a:ext uri="{FF2B5EF4-FFF2-40B4-BE49-F238E27FC236}">
                <a16:creationId xmlns:a16="http://schemas.microsoft.com/office/drawing/2014/main" xmlns="" id="{7D4662EB-122B-4D50-8459-D8C5A64F54A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743"/>
          <a:stretch/>
        </p:blipFill>
        <p:spPr bwMode="auto">
          <a:xfrm>
            <a:off x="6013836" y="4271964"/>
            <a:ext cx="1351720" cy="11821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https://cdn1.flamp.ru/169e3584271349df46255eaefeea5300.jpg">
            <a:extLst>
              <a:ext uri="{FF2B5EF4-FFF2-40B4-BE49-F238E27FC236}">
                <a16:creationId xmlns:a16="http://schemas.microsoft.com/office/drawing/2014/main" xmlns="" id="{EA585211-D41E-4CC5-824F-5E63699105F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8490" y="3005555"/>
            <a:ext cx="834569" cy="8092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7E49AAE6-A0B8-42E3-8480-109D44846F8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8905" y="2293383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1B0DDF14-EC9B-4005-9208-5768BED542A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7273" y="2529508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743110B3-DA8A-474A-8A85-117A14EFC7E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468" y="2209800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FA948C04-3133-4EA4-84A9-6BFCF784798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9718" y="3033423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3CEB6FBB-9C9A-4684-84D2-9A581761B2E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2" y="2815566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s://img2.freepng.ru/20180514/bww/kisspng-red-flag-clip-art-5af9ce7f2edb17.9613273815263207671919.jpg">
            <a:extLst>
              <a:ext uri="{FF2B5EF4-FFF2-40B4-BE49-F238E27FC236}">
                <a16:creationId xmlns:a16="http://schemas.microsoft.com/office/drawing/2014/main" xmlns="" id="{284352AD-7B65-48A5-8315-D1A381AAA3E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680" y="2705525"/>
            <a:ext cx="662611" cy="63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https://www.pinclipart.com/picdir/big/356-3569909_solemnly-clipart-free-footprints-clip-art-png-download.png">
            <a:extLst>
              <a:ext uri="{FF2B5EF4-FFF2-40B4-BE49-F238E27FC236}">
                <a16:creationId xmlns:a16="http://schemas.microsoft.com/office/drawing/2014/main" xmlns="" id="{654B689C-85FA-4981-AA3B-DFF7A0FB82D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73286">
            <a:off x="3881606" y="3056351"/>
            <a:ext cx="1476775" cy="348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www.pinclipart.com/picdir/big/356-3569909_solemnly-clipart-free-footprints-clip-art-png-download.png">
            <a:extLst>
              <a:ext uri="{FF2B5EF4-FFF2-40B4-BE49-F238E27FC236}">
                <a16:creationId xmlns:a16="http://schemas.microsoft.com/office/drawing/2014/main" xmlns="" id="{FDE5DB8D-7B57-49F6-B475-AF211DA82739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0056" y="3005667"/>
            <a:ext cx="1397727" cy="338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www.pinclipart.com/picdir/big/356-3569909_solemnly-clipart-free-footprints-clip-art-png-download.png">
            <a:extLst>
              <a:ext uri="{FF2B5EF4-FFF2-40B4-BE49-F238E27FC236}">
                <a16:creationId xmlns:a16="http://schemas.microsoft.com/office/drawing/2014/main" xmlns="" id="{680D6086-8A8D-4C24-B8D4-4CD63BFAE152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79173">
            <a:off x="5609744" y="3360959"/>
            <a:ext cx="1330326" cy="3364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24842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918"/>
            <a:ext cx="9143953" cy="654254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9722611-4F5F-48CF-9B5D-5FF99FEF482D}"/>
              </a:ext>
            </a:extLst>
          </p:cNvPr>
          <p:cNvSpPr/>
          <p:nvPr/>
        </p:nvSpPr>
        <p:spPr>
          <a:xfrm>
            <a:off x="530087" y="197346"/>
            <a:ext cx="83488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Source Sans Pro" panose="020B0604020202020204" pitchFamily="34" charset="0"/>
              </a:rPr>
              <a:t>В южной оконечности Байкала между пос. Култук и Слюдянкой находится примечательный узкий серповидный скалистый Шаманский мыс, на полкилометра вдающийся в Байкал. Мыс протяжённостью около 640 м является вершиной гребня одного из отрогов </a:t>
            </a:r>
            <a:r>
              <a:rPr lang="ru-RU" b="1" dirty="0" err="1">
                <a:solidFill>
                  <a:srgbClr val="002060"/>
                </a:solidFill>
                <a:latin typeface="Source Sans Pro" panose="020B0604020202020204" pitchFamily="34" charset="0"/>
              </a:rPr>
              <a:t>Хамар-Дабана</a:t>
            </a:r>
            <a:r>
              <a:rPr lang="ru-RU" b="1" dirty="0">
                <a:solidFill>
                  <a:srgbClr val="002060"/>
                </a:solidFill>
                <a:latin typeface="Source Sans Pro" panose="020B0604020202020204" pitchFamily="34" charset="0"/>
              </a:rPr>
              <a:t>, уходящего далее вглубь озера. </a:t>
            </a:r>
            <a:r>
              <a:rPr lang="ru-RU" b="1" dirty="0" err="1">
                <a:solidFill>
                  <a:srgbClr val="002060"/>
                </a:solidFill>
                <a:latin typeface="Source Sans Pro" panose="020B0604020202020204" pitchFamily="34" charset="0"/>
              </a:rPr>
              <a:t>Байкаловед</a:t>
            </a:r>
            <a:r>
              <a:rPr lang="ru-RU" b="1" dirty="0">
                <a:solidFill>
                  <a:srgbClr val="002060"/>
                </a:solidFill>
                <a:latin typeface="Source Sans Pro" panose="020B0604020202020204" pitchFamily="34" charset="0"/>
              </a:rPr>
              <a:t> О.К. Гусев предложил считать Шаманский мыс символическим началом Байкала, обосновывая это тем, что на нём в старину делали остановку большинство купеческих караванов, следующие по </a:t>
            </a:r>
            <a:r>
              <a:rPr lang="ru-RU" b="1" dirty="0" err="1">
                <a:solidFill>
                  <a:srgbClr val="002060"/>
                </a:solidFill>
                <a:latin typeface="Source Sans Pro" panose="020B0604020202020204" pitchFamily="34" charset="0"/>
              </a:rPr>
              <a:t>Кругобайкальской</a:t>
            </a:r>
            <a:r>
              <a:rPr lang="ru-RU" b="1" dirty="0">
                <a:solidFill>
                  <a:srgbClr val="002060"/>
                </a:solidFill>
                <a:latin typeface="Source Sans Pro" panose="020B0604020202020204" pitchFamily="34" charset="0"/>
              </a:rPr>
              <a:t> дороге вокруг озера, для подношений духам Байкала. Гусев пишет: «Когда стоишь на его отвесном берегу, смотришь вдаль и стараешься представить лежащие впереди шестьсот с лишним километров водной плоти озера, тебя не покидает ощущение, что именно здесь, у мыса Шаманского, и берёт своё начало «Славное море».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volkov.irkutsk.ru/content/images/2021/04/------_0-7.jpg">
            <a:extLst>
              <a:ext uri="{FF2B5EF4-FFF2-40B4-BE49-F238E27FC236}">
                <a16:creationId xmlns:a16="http://schemas.microsoft.com/office/drawing/2014/main" xmlns="" id="{7A7EE9A9-9F50-4BC6-B9C6-A80FA3617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226" y="4337031"/>
            <a:ext cx="6204299" cy="1334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7894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3" y="0"/>
            <a:ext cx="9164803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062C0CC-348C-48EC-8243-C10452FC5F25}"/>
              </a:ext>
            </a:extLst>
          </p:cNvPr>
          <p:cNvSpPr/>
          <p:nvPr/>
        </p:nvSpPr>
        <p:spPr>
          <a:xfrm>
            <a:off x="490329" y="423423"/>
            <a:ext cx="84548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Source Sans Pro" panose="020B0503030403020204" pitchFamily="34" charset="0"/>
              </a:rPr>
              <a:t>Об особом уважительном почитании этого мыса сохранилось много преданий. Археологи открыли на нём древние погребения, и нашли древние рисунки на скалах. Западнее мыса, напротив устья реки Талая в начале прошлого века провалился под лёд серебряный обоз, монеты которого так и не были найдены и подняты на поверхность. Помимо занятных историй это место выделяется на смежном побережье своей красотой, сюда, где начинается Байкал, стоит приехать, чтобы полюбоваться открывающейся отсюда живописной панорамой.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https://volkov.irkutsk.ru/content/images/2021/04/Image--4-.jpg">
            <a:extLst>
              <a:ext uri="{FF2B5EF4-FFF2-40B4-BE49-F238E27FC236}">
                <a16:creationId xmlns:a16="http://schemas.microsoft.com/office/drawing/2014/main" xmlns="" id="{A25389CA-E163-4DC0-8B60-0B649D7D0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8840" y="3611445"/>
            <a:ext cx="3295571" cy="2041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128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A5A0A-6AF4-4ABA-82F1-AA0C9D15F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0" y="1"/>
            <a:ext cx="914014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A20FC94-473B-49B1-904A-3374202ABC3A}"/>
              </a:ext>
            </a:extLst>
          </p:cNvPr>
          <p:cNvSpPr/>
          <p:nvPr/>
        </p:nvSpPr>
        <p:spPr>
          <a:xfrm>
            <a:off x="669235" y="342938"/>
            <a:ext cx="78055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Мыс Шаманский окутан большим количеством легенд и суеверий. Буряты дали мысу название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Айха-Шулун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, что можно перевести как "страшный камень", и это говорит о многом. Когда-то на мысе Шаманский совершались обряды и жертвоприношения, а в одной из многочисленных известняковых пещер нашел свое упокоение известный у бурятов шаман.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avatars.mds.yandex.net/get-zen_doc/169683/pub_5b220ef99da58b00aa5df579_5b220f0381d0d100a95907e4/scale_1200">
            <a:extLst>
              <a:ext uri="{FF2B5EF4-FFF2-40B4-BE49-F238E27FC236}">
                <a16:creationId xmlns:a16="http://schemas.microsoft.com/office/drawing/2014/main" xmlns="" id="{E7E02084-A59A-40E8-BCBE-1BB44E80E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6032" y="2893455"/>
            <a:ext cx="3408722" cy="21646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7478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</TotalTime>
  <Words>658</Words>
  <Application>Microsoft Office PowerPoint</Application>
  <PresentationFormat>Экран (4:3)</PresentationFormat>
  <Paragraphs>98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EV-PC</dc:creator>
  <cp:lastModifiedBy>Пользователь Windows</cp:lastModifiedBy>
  <cp:revision>117</cp:revision>
  <dcterms:created xsi:type="dcterms:W3CDTF">2021-04-04T02:36:06Z</dcterms:created>
  <dcterms:modified xsi:type="dcterms:W3CDTF">2023-01-15T13:11:22Z</dcterms:modified>
</cp:coreProperties>
</file>